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25"/>
  </p:notesMasterIdLst>
  <p:sldIdLst>
    <p:sldId id="278" r:id="rId5"/>
    <p:sldId id="280" r:id="rId6"/>
    <p:sldId id="292" r:id="rId7"/>
    <p:sldId id="293" r:id="rId8"/>
    <p:sldId id="294" r:id="rId9"/>
    <p:sldId id="298" r:id="rId10"/>
    <p:sldId id="299" r:id="rId11"/>
    <p:sldId id="300" r:id="rId12"/>
    <p:sldId id="281" r:id="rId13"/>
    <p:sldId id="295" r:id="rId14"/>
    <p:sldId id="282" r:id="rId15"/>
    <p:sldId id="296" r:id="rId16"/>
    <p:sldId id="283" r:id="rId17"/>
    <p:sldId id="284" r:id="rId18"/>
    <p:sldId id="297" r:id="rId19"/>
    <p:sldId id="291" r:id="rId20"/>
    <p:sldId id="285" r:id="rId21"/>
    <p:sldId id="286" r:id="rId22"/>
    <p:sldId id="287" r:id="rId23"/>
    <p:sldId id="28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A98EE3D-8CD1-4C3F-BD1C-C98C9596463C}"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6278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03903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758289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6729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1174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500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93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7697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65620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0426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EA15526-7079-4B7B-987C-1B5FAE11A0FF}" type="datetime1">
              <a:rPr lang="en-US" smtClean="0"/>
              <a:t>12/1/2023</a:t>
            </a:fld>
            <a:endParaRPr lang="en-US"/>
          </a:p>
        </p:txBody>
      </p:sp>
      <p:sp>
        <p:nvSpPr>
          <p:cNvPr id="6" name="Footer Placeholder 5"/>
          <p:cNvSpPr>
            <a:spLocks noGrp="1"/>
          </p:cNvSpPr>
          <p:nvPr>
            <p:ph type="ftr" sz="quarter" idx="11"/>
          </p:nvPr>
        </p:nvSpPr>
        <p:spPr>
          <a:xfrm>
            <a:off x="1447382" y="318640"/>
            <a:ext cx="5541004" cy="320931"/>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454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73ED0CC-082F-4160-86E5-0D6041F12778}" type="datetime1">
              <a:rPr lang="en-US" smtClean="0"/>
              <a:t>12/1/2023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A98EE3D-8CD1-4C3F-BD1C-C98C9596463C}"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6937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r="3"/>
          <a:stretch/>
        </p:blipFill>
        <p:spPr>
          <a:xfrm>
            <a:off x="-1" y="10"/>
            <a:ext cx="12192001" cy="6857990"/>
          </a:xfrm>
          <a:prstGeom prst="rect">
            <a:avLst/>
          </a:prstGeom>
        </p:spPr>
      </p:pic>
      <p:sp>
        <p:nvSpPr>
          <p:cNvPr id="12" name="Rectangle 11">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417779" y="802298"/>
            <a:ext cx="8637073" cy="2541431"/>
          </a:xfrm>
        </p:spPr>
        <p:txBody>
          <a:bodyPr>
            <a:normAutofit/>
          </a:bodyPr>
          <a:lstStyle/>
          <a:p>
            <a:r>
              <a:rPr lang="en-US"/>
              <a:t>McFadden Project Presentation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2417780" y="3531204"/>
            <a:ext cx="8637072" cy="977621"/>
          </a:xfrm>
        </p:spPr>
        <p:txBody>
          <a:bodyPr>
            <a:normAutofit/>
          </a:bodyPr>
          <a:lstStyle/>
          <a:p>
            <a:r>
              <a:rPr lang="en-US" dirty="0"/>
              <a:t>By </a:t>
            </a:r>
            <a:r>
              <a:rPr lang="en-US" dirty="0" err="1"/>
              <a:t>Luke,Madalina,Ciaran,Kris</a:t>
            </a:r>
            <a:endParaRPr lang="en-US" dirty="0"/>
          </a:p>
        </p:txBody>
      </p:sp>
      <p:cxnSp>
        <p:nvCxnSpPr>
          <p:cNvPr id="14" name="Straight Connector 13">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CDA6-D4A2-A310-2878-21AD4D8D4C93}"/>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2AF76871-28C9-43AF-22AF-09453990CD65}"/>
              </a:ext>
            </a:extLst>
          </p:cNvPr>
          <p:cNvSpPr>
            <a:spLocks noGrp="1"/>
          </p:cNvSpPr>
          <p:nvPr>
            <p:ph idx="1"/>
          </p:nvPr>
        </p:nvSpPr>
        <p:spPr/>
        <p:txBody>
          <a:bodyPr/>
          <a:lstStyle/>
          <a:p>
            <a:r>
              <a:rPr lang="en-US" dirty="0"/>
              <a:t>We made plans for the project, listing different things it can do. We picked the most important ones and plan to make them happen in the next three months. We put them in order to make sure we focus on the most crucial parts first.</a:t>
            </a:r>
            <a:endParaRPr lang="en-IE" dirty="0"/>
          </a:p>
        </p:txBody>
      </p:sp>
    </p:spTree>
    <p:extLst>
      <p:ext uri="{BB962C8B-B14F-4D97-AF65-F5344CB8AC3E}">
        <p14:creationId xmlns:p14="http://schemas.microsoft.com/office/powerpoint/2010/main" val="1512382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0B34-2729-B319-DFA5-5DCCA6692A3A}"/>
              </a:ext>
            </a:extLst>
          </p:cNvPr>
          <p:cNvSpPr>
            <a:spLocks noGrp="1"/>
          </p:cNvSpPr>
          <p:nvPr>
            <p:ph type="title"/>
          </p:nvPr>
        </p:nvSpPr>
        <p:spPr/>
        <p:txBody>
          <a:bodyPr/>
          <a:lstStyle/>
          <a:p>
            <a:endParaRPr lang="en-IE"/>
          </a:p>
        </p:txBody>
      </p:sp>
      <p:pic>
        <p:nvPicPr>
          <p:cNvPr id="4" name="Content Placeholder 4" descr="A screenshot of a computer&#10;&#10;Description automatically generated">
            <a:extLst>
              <a:ext uri="{FF2B5EF4-FFF2-40B4-BE49-F238E27FC236}">
                <a16:creationId xmlns:a16="http://schemas.microsoft.com/office/drawing/2014/main" id="{419CC090-63F1-40E0-7212-BC754675480F}"/>
              </a:ext>
            </a:extLst>
          </p:cNvPr>
          <p:cNvPicPr>
            <a:picLocks noGrp="1" noChangeAspect="1"/>
          </p:cNvPicPr>
          <p:nvPr>
            <p:ph idx="1"/>
          </p:nvPr>
        </p:nvPicPr>
        <p:blipFill>
          <a:blip r:embed="rId2"/>
          <a:stretch>
            <a:fillRect/>
          </a:stretch>
        </p:blipFill>
        <p:spPr>
          <a:xfrm>
            <a:off x="137072" y="723900"/>
            <a:ext cx="10924628" cy="6134100"/>
          </a:xfrm>
        </p:spPr>
      </p:pic>
    </p:spTree>
    <p:extLst>
      <p:ext uri="{BB962C8B-B14F-4D97-AF65-F5344CB8AC3E}">
        <p14:creationId xmlns:p14="http://schemas.microsoft.com/office/powerpoint/2010/main" val="308544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C7AF-355F-A686-3A0D-27FBB0C6988A}"/>
              </a:ext>
            </a:extLst>
          </p:cNvPr>
          <p:cNvSpPr>
            <a:spLocks noGrp="1"/>
          </p:cNvSpPr>
          <p:nvPr>
            <p:ph type="title"/>
          </p:nvPr>
        </p:nvSpPr>
        <p:spPr/>
        <p:txBody>
          <a:bodyPr/>
          <a:lstStyle/>
          <a:p>
            <a:r>
              <a:rPr lang="en-US" dirty="0"/>
              <a:t>Use CASES</a:t>
            </a:r>
            <a:endParaRPr lang="en-IE" dirty="0"/>
          </a:p>
        </p:txBody>
      </p:sp>
      <p:sp>
        <p:nvSpPr>
          <p:cNvPr id="3" name="Content Placeholder 2">
            <a:extLst>
              <a:ext uri="{FF2B5EF4-FFF2-40B4-BE49-F238E27FC236}">
                <a16:creationId xmlns:a16="http://schemas.microsoft.com/office/drawing/2014/main" id="{20D302C3-A250-D7CB-F547-D4807FB43CF5}"/>
              </a:ext>
            </a:extLst>
          </p:cNvPr>
          <p:cNvSpPr>
            <a:spLocks noGrp="1"/>
          </p:cNvSpPr>
          <p:nvPr>
            <p:ph idx="1"/>
          </p:nvPr>
        </p:nvSpPr>
        <p:spPr/>
        <p:txBody>
          <a:bodyPr/>
          <a:lstStyle/>
          <a:p>
            <a:r>
              <a:rPr lang="en-US" dirty="0"/>
              <a:t>Use cases are vital in project development, offering a practical roadmap for real-world scenarios.</a:t>
            </a:r>
          </a:p>
          <a:p>
            <a:r>
              <a:rPr lang="en-US" dirty="0"/>
              <a:t>Provide a clear picture of how our project will be utilized, ensuring a shared understanding among all stakeholders.</a:t>
            </a:r>
          </a:p>
          <a:p>
            <a:r>
              <a:rPr lang="en-US" dirty="0"/>
              <a:t>By defining use cases, we identified and analyzed project requirements, ensuring alignment with user needs and expectations.</a:t>
            </a:r>
          </a:p>
          <a:p>
            <a:r>
              <a:rPr lang="en-US" dirty="0"/>
              <a:t> Guide the creation of test scenarios, validating that the project behaves as expected in diverse real-world situations.</a:t>
            </a:r>
            <a:endParaRPr lang="en-IE" dirty="0"/>
          </a:p>
        </p:txBody>
      </p:sp>
    </p:spTree>
    <p:extLst>
      <p:ext uri="{BB962C8B-B14F-4D97-AF65-F5344CB8AC3E}">
        <p14:creationId xmlns:p14="http://schemas.microsoft.com/office/powerpoint/2010/main" val="4263761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E7A6F0-5CD3-481E-B0F2-E7F99FE6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1290DF-4975-4FCD-8B8D-BBC86B836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503954A-29DF-3D9E-AC75-831DCF373724}"/>
              </a:ext>
            </a:extLst>
          </p:cNvPr>
          <p:cNvSpPr>
            <a:spLocks noGrp="1"/>
          </p:cNvSpPr>
          <p:nvPr>
            <p:ph type="title"/>
          </p:nvPr>
        </p:nvSpPr>
        <p:spPr>
          <a:xfrm>
            <a:off x="860612" y="1138228"/>
            <a:ext cx="3793685" cy="3858767"/>
          </a:xfrm>
        </p:spPr>
        <p:txBody>
          <a:bodyPr anchor="ctr">
            <a:normAutofit/>
          </a:bodyPr>
          <a:lstStyle/>
          <a:p>
            <a:r>
              <a:rPr lang="en-US" sz="3600" dirty="0"/>
              <a:t>Use Cases Example</a:t>
            </a:r>
            <a:endParaRPr lang="en-IE" sz="3600" dirty="0"/>
          </a:p>
        </p:txBody>
      </p:sp>
      <p:grpSp>
        <p:nvGrpSpPr>
          <p:cNvPr id="12" name="Group 11">
            <a:extLst>
              <a:ext uri="{FF2B5EF4-FFF2-40B4-BE49-F238E27FC236}">
                <a16:creationId xmlns:a16="http://schemas.microsoft.com/office/drawing/2014/main" id="{357CA18A-A333-4DCB-842B-76827D2ECB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00021" y="638300"/>
            <a:ext cx="6409605" cy="4858625"/>
            <a:chOff x="7807230" y="2012810"/>
            <a:chExt cx="3251252" cy="3459865"/>
          </a:xfrm>
        </p:grpSpPr>
        <p:sp>
          <p:nvSpPr>
            <p:cNvPr id="19" name="Rectangle 18">
              <a:extLst>
                <a:ext uri="{FF2B5EF4-FFF2-40B4-BE49-F238E27FC236}">
                  <a16:creationId xmlns:a16="http://schemas.microsoft.com/office/drawing/2014/main" id="{6E785FC3-CE7B-46F8-8C7A-EBBF001E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069D9A-30C7-4159-880C-DD2BDC510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9FE1511-6E1B-4F0E-8FF0-958527181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9891" y="973636"/>
            <a:ext cx="5769864" cy="4187952"/>
          </a:xfrm>
          <a:prstGeom prst="rect">
            <a:avLst/>
          </a:prstGeom>
          <a:solidFill>
            <a:srgbClr val="FFFFFF"/>
          </a:solidFill>
          <a:ln w="6350">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BED9C3-C16A-9288-A3DC-EE5539F6528E}"/>
              </a:ext>
            </a:extLst>
          </p:cNvPr>
          <p:cNvSpPr>
            <a:spLocks noGrp="1"/>
          </p:cNvSpPr>
          <p:nvPr>
            <p:ph idx="1"/>
          </p:nvPr>
        </p:nvSpPr>
        <p:spPr>
          <a:xfrm>
            <a:off x="5584483" y="1138228"/>
            <a:ext cx="5440680" cy="3858768"/>
          </a:xfrm>
        </p:spPr>
        <p:txBody>
          <a:bodyPr anchor="ctr">
            <a:normAutofit fontScale="70000" lnSpcReduction="20000"/>
          </a:bodyPr>
          <a:lstStyle/>
          <a:p>
            <a:pPr rtl="0" fontAlgn="base">
              <a:lnSpc>
                <a:spcPct val="110000"/>
              </a:lnSpc>
            </a:pPr>
            <a:r>
              <a:rPr lang="en-US" sz="1400" b="1" i="0" dirty="0">
                <a:solidFill>
                  <a:srgbClr val="000000"/>
                </a:solidFill>
                <a:effectLst/>
                <a:latin typeface="Aptos" panose="020B0004020202020204" pitchFamily="34" charset="0"/>
              </a:rPr>
              <a:t>Use Case Name: Add New Product</a:t>
            </a:r>
            <a:r>
              <a:rPr lang="en-US" sz="1400" b="0" i="0" dirty="0">
                <a:solidFill>
                  <a:srgbClr val="000000"/>
                </a:solidFill>
                <a:effectLst/>
                <a:latin typeface="Aptos" panose="020B0004020202020204" pitchFamily="34" charset="0"/>
              </a:rPr>
              <a:t>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Use Case Description: This use case allows the admin to add a new product to the online store.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Participating Actor(s): On-line Admin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Entry Conditions: The admin must be logged into their account and have access to the product management feature.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Flow of Events: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1. The admin selects the "Add New Product" option from the product management menu.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2. The system responds by displaying a form for the admin to enter the product details.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3. The admin fills out the product details and selects the "Add Product" button.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4. The system responds by generating a unique product ID, adding the product to the database, and displaying a message to the admin indicating that the product has been added successfully.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Exit Condition(s): A new product has been created and added to the online store. </a:t>
            </a:r>
            <a:endParaRPr lang="en-US" sz="1400" b="0" i="0" dirty="0">
              <a:solidFill>
                <a:srgbClr val="000000"/>
              </a:solidFill>
              <a:effectLst/>
              <a:latin typeface="Segoe UI" panose="020B0502040204020203" pitchFamily="34" charset="0"/>
            </a:endParaRPr>
          </a:p>
          <a:p>
            <a:pPr rtl="0" fontAlgn="base">
              <a:lnSpc>
                <a:spcPct val="110000"/>
              </a:lnSpc>
            </a:pPr>
            <a:r>
              <a:rPr lang="en-US" sz="1400" b="0" i="0" dirty="0">
                <a:solidFill>
                  <a:srgbClr val="000000"/>
                </a:solidFill>
                <a:effectLst/>
                <a:latin typeface="Aptos" panose="020B0004020202020204" pitchFamily="34" charset="0"/>
              </a:rPr>
              <a:t> </a:t>
            </a:r>
            <a:endParaRPr lang="en-US" sz="1400" b="0" i="0" dirty="0">
              <a:solidFill>
                <a:srgbClr val="000000"/>
              </a:solidFill>
              <a:effectLst/>
              <a:latin typeface="Segoe UI" panose="020B0502040204020203" pitchFamily="34" charset="0"/>
            </a:endParaRPr>
          </a:p>
          <a:p>
            <a:pPr rtl="0" fontAlgn="base">
              <a:lnSpc>
                <a:spcPct val="110000"/>
              </a:lnSpc>
            </a:pPr>
            <a:r>
              <a:rPr lang="en-US" sz="800" b="0" i="0" dirty="0">
                <a:solidFill>
                  <a:srgbClr val="000000"/>
                </a:solidFill>
                <a:effectLst/>
                <a:latin typeface="Aptos" panose="020B0004020202020204" pitchFamily="34" charset="0"/>
              </a:rPr>
              <a:t>  </a:t>
            </a:r>
            <a:endParaRPr lang="en-US" sz="800" b="0" i="0" dirty="0">
              <a:solidFill>
                <a:srgbClr val="000000"/>
              </a:solidFill>
              <a:effectLst/>
              <a:latin typeface="Segoe UI" panose="020B0502040204020203" pitchFamily="34" charset="0"/>
            </a:endParaRPr>
          </a:p>
          <a:p>
            <a:pPr>
              <a:lnSpc>
                <a:spcPct val="110000"/>
              </a:lnSpc>
            </a:pPr>
            <a:endParaRPr lang="en-IE" sz="800" dirty="0">
              <a:solidFill>
                <a:srgbClr val="000000"/>
              </a:solidFill>
            </a:endParaRPr>
          </a:p>
        </p:txBody>
      </p:sp>
      <p:pic>
        <p:nvPicPr>
          <p:cNvPr id="18" name="Picture 17">
            <a:extLst>
              <a:ext uri="{FF2B5EF4-FFF2-40B4-BE49-F238E27FC236}">
                <a16:creationId xmlns:a16="http://schemas.microsoft.com/office/drawing/2014/main" id="{025CEF6D-5E98-4B5C-A10F-7459C1EEF1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05C73161-1E4E-4E6A-91B2-E885CF8FFB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612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E"/>
          </a:p>
        </p:txBody>
      </p:sp>
      <p:pic>
        <p:nvPicPr>
          <p:cNvPr id="16" name="Picture 1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0" name="Rectangle 39">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ubes connected with a red line">
            <a:extLst>
              <a:ext uri="{FF2B5EF4-FFF2-40B4-BE49-F238E27FC236}">
                <a16:creationId xmlns:a16="http://schemas.microsoft.com/office/drawing/2014/main" id="{CEBB694F-F383-BF7B-399B-D42BB088C101}"/>
              </a:ext>
            </a:extLst>
          </p:cNvPr>
          <p:cNvPicPr>
            <a:picLocks noChangeAspect="1"/>
          </p:cNvPicPr>
          <p:nvPr/>
        </p:nvPicPr>
        <p:blipFill rotWithShape="1">
          <a:blip r:embed="rId3">
            <a:duotone>
              <a:schemeClr val="bg2">
                <a:shade val="45000"/>
                <a:satMod val="135000"/>
              </a:schemeClr>
              <a:prstClr val="white"/>
            </a:duotone>
            <a:alphaModFix amt="50000"/>
          </a:blip>
          <a:srcRect t="18645" r="-1" b="8301"/>
          <a:stretch/>
        </p:blipFill>
        <p:spPr>
          <a:xfrm>
            <a:off x="305" y="10"/>
            <a:ext cx="12191695" cy="6857990"/>
          </a:xfrm>
          <a:prstGeom prst="rect">
            <a:avLst/>
          </a:prstGeom>
        </p:spPr>
      </p:pic>
      <p:sp>
        <p:nvSpPr>
          <p:cNvPr id="41" name="Rectangle 40">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7F241-F531-0E6C-12A9-EEC46260FC31}"/>
              </a:ext>
            </a:extLst>
          </p:cNvPr>
          <p:cNvSpPr>
            <a:spLocks noGrp="1"/>
          </p:cNvSpPr>
          <p:nvPr>
            <p:ph type="title"/>
          </p:nvPr>
        </p:nvSpPr>
        <p:spPr>
          <a:xfrm>
            <a:off x="2417779" y="802298"/>
            <a:ext cx="8637073" cy="2541431"/>
          </a:xfrm>
        </p:spPr>
        <p:txBody>
          <a:bodyPr vert="horz" lIns="91440" tIns="45720" rIns="91440" bIns="0" rtlCol="0" anchor="b">
            <a:normAutofit/>
          </a:bodyPr>
          <a:lstStyle/>
          <a:p>
            <a:r>
              <a:rPr lang="en-US" sz="6600"/>
              <a:t>DataBase ERD diagram</a:t>
            </a:r>
          </a:p>
        </p:txBody>
      </p:sp>
      <p:cxnSp>
        <p:nvCxnSpPr>
          <p:cNvPr id="26" name="Straight Connector 25">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445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34F27-E376-068A-1997-6724710BFCE7}"/>
              </a:ext>
            </a:extLst>
          </p:cNvPr>
          <p:cNvSpPr>
            <a:spLocks noGrp="1"/>
          </p:cNvSpPr>
          <p:nvPr>
            <p:ph type="title"/>
          </p:nvPr>
        </p:nvSpPr>
        <p:spPr/>
        <p:txBody>
          <a:bodyPr/>
          <a:lstStyle/>
          <a:p>
            <a:r>
              <a:rPr lang="en-US" dirty="0"/>
              <a:t>Why ERD?</a:t>
            </a:r>
            <a:endParaRPr lang="en-IE" dirty="0"/>
          </a:p>
        </p:txBody>
      </p:sp>
      <p:sp>
        <p:nvSpPr>
          <p:cNvPr id="3" name="Content Placeholder 2">
            <a:extLst>
              <a:ext uri="{FF2B5EF4-FFF2-40B4-BE49-F238E27FC236}">
                <a16:creationId xmlns:a16="http://schemas.microsoft.com/office/drawing/2014/main" id="{5D89DD15-7CDF-3C00-6F8B-ED0749D7DFD3}"/>
              </a:ext>
            </a:extLst>
          </p:cNvPr>
          <p:cNvSpPr>
            <a:spLocks noGrp="1"/>
          </p:cNvSpPr>
          <p:nvPr>
            <p:ph idx="1"/>
          </p:nvPr>
        </p:nvSpPr>
        <p:spPr/>
        <p:txBody>
          <a:bodyPr>
            <a:normAutofit fontScale="92500" lnSpcReduction="10000"/>
          </a:bodyPr>
          <a:lstStyle/>
          <a:p>
            <a:r>
              <a:rPr lang="en-US" dirty="0"/>
              <a:t>Creating a successful website involves careful planning, and a key part of this is designing a good database.</a:t>
            </a:r>
          </a:p>
          <a:p>
            <a:r>
              <a:rPr lang="en-US" dirty="0"/>
              <a:t> ERD provides a clear visual representation of how data is organized in the database, aiding in structural clarity.</a:t>
            </a:r>
          </a:p>
          <a:p>
            <a:r>
              <a:rPr lang="en-US" dirty="0"/>
              <a:t> It helps map out relationships between entities, such as users, products, and orders, reflecting real-world interactions within the website.</a:t>
            </a:r>
          </a:p>
          <a:p>
            <a:r>
              <a:rPr lang="en-US" dirty="0"/>
              <a:t>ERDs serve as a powerful communication tool among developers, designers, and stakeholders. It establishes a common visual language for discussing and understanding the database structure</a:t>
            </a:r>
            <a:endParaRPr lang="en-IE" dirty="0"/>
          </a:p>
        </p:txBody>
      </p:sp>
    </p:spTree>
    <p:extLst>
      <p:ext uri="{BB962C8B-B14F-4D97-AF65-F5344CB8AC3E}">
        <p14:creationId xmlns:p14="http://schemas.microsoft.com/office/powerpoint/2010/main" val="335333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E3E9-77B8-DAAE-3E69-496AFBF9BE0F}"/>
              </a:ext>
            </a:extLst>
          </p:cNvPr>
          <p:cNvSpPr>
            <a:spLocks noGrp="1"/>
          </p:cNvSpPr>
          <p:nvPr>
            <p:ph type="title"/>
          </p:nvPr>
        </p:nvSpPr>
        <p:spPr/>
        <p:txBody>
          <a:bodyPr/>
          <a:lstStyle/>
          <a:p>
            <a:endParaRPr lang="en-US"/>
          </a:p>
        </p:txBody>
      </p:sp>
      <p:pic>
        <p:nvPicPr>
          <p:cNvPr id="7" name="Content Placeholder 6" descr="A screenshot of a computer&#10;&#10;Description automatically generated">
            <a:extLst>
              <a:ext uri="{FF2B5EF4-FFF2-40B4-BE49-F238E27FC236}">
                <a16:creationId xmlns:a16="http://schemas.microsoft.com/office/drawing/2014/main" id="{F0F0E039-69FE-C8DB-2DA0-F18F4F524935}"/>
              </a:ext>
            </a:extLst>
          </p:cNvPr>
          <p:cNvPicPr>
            <a:picLocks noGrp="1" noChangeAspect="1"/>
          </p:cNvPicPr>
          <p:nvPr>
            <p:ph idx="1"/>
          </p:nvPr>
        </p:nvPicPr>
        <p:blipFill>
          <a:blip r:embed="rId2"/>
          <a:stretch>
            <a:fillRect/>
          </a:stretch>
        </p:blipFill>
        <p:spPr>
          <a:xfrm>
            <a:off x="489482" y="131111"/>
            <a:ext cx="11954493" cy="6358519"/>
          </a:xfrm>
        </p:spPr>
      </p:pic>
    </p:spTree>
    <p:extLst>
      <p:ext uri="{BB962C8B-B14F-4D97-AF65-F5344CB8AC3E}">
        <p14:creationId xmlns:p14="http://schemas.microsoft.com/office/powerpoint/2010/main" val="403603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E"/>
          </a:p>
        </p:txBody>
      </p:sp>
      <p:pic>
        <p:nvPicPr>
          <p:cNvPr id="13" name="Picture 12">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 name="Straight Connector 14">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4EF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A screenshot of a computer&#10;&#10;Description automatically generated">
            <a:extLst>
              <a:ext uri="{FF2B5EF4-FFF2-40B4-BE49-F238E27FC236}">
                <a16:creationId xmlns:a16="http://schemas.microsoft.com/office/drawing/2014/main" id="{8378C4A1-D0BF-8666-0CC4-6F58EEEEEC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9006" y="643467"/>
            <a:ext cx="7553988" cy="5571066"/>
          </a:xfrm>
          <a:prstGeom prst="rect">
            <a:avLst/>
          </a:prstGeom>
        </p:spPr>
      </p:pic>
    </p:spTree>
    <p:extLst>
      <p:ext uri="{BB962C8B-B14F-4D97-AF65-F5344CB8AC3E}">
        <p14:creationId xmlns:p14="http://schemas.microsoft.com/office/powerpoint/2010/main" val="1818527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1913-5BAE-1E26-B4CE-84D9BF8521F3}"/>
              </a:ext>
            </a:extLst>
          </p:cNvPr>
          <p:cNvSpPr>
            <a:spLocks noGrp="1"/>
          </p:cNvSpPr>
          <p:nvPr>
            <p:ph type="title"/>
          </p:nvPr>
        </p:nvSpPr>
        <p:spPr>
          <a:xfrm>
            <a:off x="1451579" y="804519"/>
            <a:ext cx="9603275" cy="1049235"/>
          </a:xfrm>
        </p:spPr>
        <p:txBody>
          <a:bodyPr>
            <a:normAutofit/>
          </a:bodyPr>
          <a:lstStyle/>
          <a:p>
            <a:r>
              <a:rPr lang="en-US" err="1"/>
              <a:t>MoodBoard</a:t>
            </a:r>
            <a:endParaRPr lang="en-IE"/>
          </a:p>
        </p:txBody>
      </p:sp>
      <p:pic>
        <p:nvPicPr>
          <p:cNvPr id="5" name="Content Placeholder 4" descr="A collage of different types of guitars&#10;&#10;Description automatically generated">
            <a:extLst>
              <a:ext uri="{FF2B5EF4-FFF2-40B4-BE49-F238E27FC236}">
                <a16:creationId xmlns:a16="http://schemas.microsoft.com/office/drawing/2014/main" id="{10B61892-6247-CC1C-AEA2-E4641C79496F}"/>
              </a:ext>
            </a:extLst>
          </p:cNvPr>
          <p:cNvPicPr>
            <a:picLocks noChangeAspect="1"/>
          </p:cNvPicPr>
          <p:nvPr/>
        </p:nvPicPr>
        <p:blipFill>
          <a:blip r:embed="rId2"/>
          <a:stretch>
            <a:fillRect/>
          </a:stretch>
        </p:blipFill>
        <p:spPr>
          <a:xfrm>
            <a:off x="2071042" y="2015733"/>
            <a:ext cx="1938654" cy="1643010"/>
          </a:xfrm>
          <a:prstGeom prst="rect">
            <a:avLst/>
          </a:prstGeom>
        </p:spPr>
      </p:pic>
      <p:pic>
        <p:nvPicPr>
          <p:cNvPr id="7" name="Picture 6" descr="A group of ovals in different colors&#10;&#10;Description automatically generated">
            <a:extLst>
              <a:ext uri="{FF2B5EF4-FFF2-40B4-BE49-F238E27FC236}">
                <a16:creationId xmlns:a16="http://schemas.microsoft.com/office/drawing/2014/main" id="{7ED24C97-E429-44DD-F526-118516594DDF}"/>
              </a:ext>
            </a:extLst>
          </p:cNvPr>
          <p:cNvPicPr>
            <a:picLocks noChangeAspect="1"/>
          </p:cNvPicPr>
          <p:nvPr/>
        </p:nvPicPr>
        <p:blipFill>
          <a:blip r:embed="rId3"/>
          <a:stretch>
            <a:fillRect/>
          </a:stretch>
        </p:blipFill>
        <p:spPr>
          <a:xfrm>
            <a:off x="1451579" y="4061202"/>
            <a:ext cx="3177581" cy="1167274"/>
          </a:xfrm>
          <a:prstGeom prst="rect">
            <a:avLst/>
          </a:prstGeom>
        </p:spPr>
      </p:pic>
      <p:sp>
        <p:nvSpPr>
          <p:cNvPr id="11" name="Content Placeholder 10">
            <a:extLst>
              <a:ext uri="{FF2B5EF4-FFF2-40B4-BE49-F238E27FC236}">
                <a16:creationId xmlns:a16="http://schemas.microsoft.com/office/drawing/2014/main" id="{95876437-E244-39AC-613E-4F5D454CA924}"/>
              </a:ext>
            </a:extLst>
          </p:cNvPr>
          <p:cNvSpPr>
            <a:spLocks noGrp="1"/>
          </p:cNvSpPr>
          <p:nvPr>
            <p:ph idx="1"/>
          </p:nvPr>
        </p:nvSpPr>
        <p:spPr>
          <a:xfrm>
            <a:off x="5118448" y="2015732"/>
            <a:ext cx="5936406" cy="3450613"/>
          </a:xfrm>
        </p:spPr>
        <p:txBody>
          <a:bodyPr>
            <a:normAutofit fontScale="85000" lnSpcReduction="10000"/>
          </a:bodyPr>
          <a:lstStyle/>
          <a:p>
            <a:pPr>
              <a:tabLst>
                <a:tab pos="2505075" algn="l"/>
              </a:tabLst>
            </a:pPr>
            <a:r>
              <a:rPr lang="en-US" sz="1800" dirty="0">
                <a:effectLst/>
                <a:latin typeface="Tahoma" panose="020B0604030504040204" pitchFamily="34" charset="0"/>
                <a:ea typeface="Tahoma" panose="020B0604030504040204" pitchFamily="34" charset="0"/>
              </a:rPr>
              <a:t>Our group collectively decided on two themes: modern and vintage. In response to this, we decided to explore both modern and vintage themes, presenting a diverse range of options. By doing so, we aim to offer the product owner the opportunity to choose the theme that best resonates with the desired image and professionalism for the musical instruments website.</a:t>
            </a:r>
            <a:endParaRPr lang="en-IE" sz="1800" dirty="0">
              <a:effectLst/>
              <a:latin typeface="Tahoma" panose="020B0604030504040204" pitchFamily="34" charset="0"/>
              <a:ea typeface="Tahoma" panose="020B0604030504040204" pitchFamily="34" charset="0"/>
            </a:endParaRPr>
          </a:p>
          <a:p>
            <a:r>
              <a:rPr lang="en-US" sz="1800" dirty="0">
                <a:effectLst/>
                <a:latin typeface="Tahoma" panose="020B0604030504040204" pitchFamily="34" charset="0"/>
                <a:ea typeface="Tahoma" panose="020B0604030504040204" pitchFamily="34" charset="0"/>
              </a:rPr>
              <a:t>Vintage colors often evoke a sense of nostalgia and retro charm. This can create a warm and familiar feeling, resonating with users who appreciate a throwback to a particular era</a:t>
            </a:r>
          </a:p>
          <a:p>
            <a:r>
              <a:rPr lang="en-US" sz="1800" dirty="0">
                <a:effectLst/>
                <a:latin typeface="Tahoma" panose="020B0604030504040204" pitchFamily="34" charset="0"/>
                <a:ea typeface="Tahoma" panose="020B0604030504040204" pitchFamily="34" charset="0"/>
              </a:rPr>
              <a:t>Modern colors are often associated with contemporary design trends, providing a fresh and current look to your website.</a:t>
            </a:r>
            <a:br>
              <a:rPr lang="en-US" sz="1800" dirty="0">
                <a:effectLst/>
                <a:latin typeface="Tahoma" panose="020B0604030504040204" pitchFamily="34" charset="0"/>
                <a:ea typeface="Tahoma" panose="020B0604030504040204" pitchFamily="34" charset="0"/>
              </a:rPr>
            </a:br>
            <a:endParaRPr lang="en-US" dirty="0"/>
          </a:p>
        </p:txBody>
      </p:sp>
    </p:spTree>
    <p:extLst>
      <p:ext uri="{BB962C8B-B14F-4D97-AF65-F5344CB8AC3E}">
        <p14:creationId xmlns:p14="http://schemas.microsoft.com/office/powerpoint/2010/main" val="3742076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0E7B-5E1C-BE2C-1864-5DD8799CFFDD}"/>
              </a:ext>
            </a:extLst>
          </p:cNvPr>
          <p:cNvSpPr>
            <a:spLocks noGrp="1"/>
          </p:cNvSpPr>
          <p:nvPr>
            <p:ph type="title"/>
          </p:nvPr>
        </p:nvSpPr>
        <p:spPr>
          <a:xfrm>
            <a:off x="1451579" y="804519"/>
            <a:ext cx="9603275" cy="1049235"/>
          </a:xfrm>
        </p:spPr>
        <p:txBody>
          <a:bodyPr>
            <a:normAutofit/>
          </a:bodyPr>
          <a:lstStyle/>
          <a:p>
            <a:r>
              <a:rPr lang="en-US"/>
              <a:t>Landing page prototype </a:t>
            </a:r>
            <a:endParaRPr lang="en-IE"/>
          </a:p>
        </p:txBody>
      </p:sp>
      <p:grpSp>
        <p:nvGrpSpPr>
          <p:cNvPr id="16" name="Group 15">
            <a:extLst>
              <a:ext uri="{FF2B5EF4-FFF2-40B4-BE49-F238E27FC236}">
                <a16:creationId xmlns:a16="http://schemas.microsoft.com/office/drawing/2014/main" id="{9BBF2CDE-35D9-4B83-8A27-7417A11623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130" y="2012810"/>
            <a:ext cx="4954206" cy="3453535"/>
            <a:chOff x="7807230" y="2012810"/>
            <a:chExt cx="3251252" cy="3459865"/>
          </a:xfrm>
        </p:grpSpPr>
        <p:sp>
          <p:nvSpPr>
            <p:cNvPr id="17" name="Rectangle 16">
              <a:extLst>
                <a:ext uri="{FF2B5EF4-FFF2-40B4-BE49-F238E27FC236}">
                  <a16:creationId xmlns:a16="http://schemas.microsoft.com/office/drawing/2014/main" id="{86B8A987-6618-4D33-A702-A399F6C297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344FC9-2E16-45B0-8F64-1F4DAECFC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Content Placeholder 8" descr="A group of guitars on a table&#10;&#10;Description automatically generated">
            <a:extLst>
              <a:ext uri="{FF2B5EF4-FFF2-40B4-BE49-F238E27FC236}">
                <a16:creationId xmlns:a16="http://schemas.microsoft.com/office/drawing/2014/main" id="{0320EEEC-BA5A-C7D2-F908-20A8CA5EAFA7}"/>
              </a:ext>
            </a:extLst>
          </p:cNvPr>
          <p:cNvPicPr>
            <a:picLocks noChangeAspect="1"/>
          </p:cNvPicPr>
          <p:nvPr/>
        </p:nvPicPr>
        <p:blipFill rotWithShape="1">
          <a:blip r:embed="rId2"/>
          <a:srcRect l="7925" r="17869"/>
          <a:stretch/>
        </p:blipFill>
        <p:spPr>
          <a:xfrm>
            <a:off x="1635739" y="2174242"/>
            <a:ext cx="4613872" cy="3124351"/>
          </a:xfrm>
          <a:prstGeom prst="rect">
            <a:avLst/>
          </a:prstGeom>
        </p:spPr>
      </p:pic>
      <p:pic>
        <p:nvPicPr>
          <p:cNvPr id="3" name="Content Placeholder 4" descr="A person playing a guitar">
            <a:extLst>
              <a:ext uri="{FF2B5EF4-FFF2-40B4-BE49-F238E27FC236}">
                <a16:creationId xmlns:a16="http://schemas.microsoft.com/office/drawing/2014/main" id="{4F1847E2-CB82-9044-51E9-81A376DB7F36}"/>
              </a:ext>
            </a:extLst>
          </p:cNvPr>
          <p:cNvPicPr>
            <a:picLocks noGrp="1" noChangeAspect="1"/>
          </p:cNvPicPr>
          <p:nvPr>
            <p:ph idx="1"/>
          </p:nvPr>
        </p:nvPicPr>
        <p:blipFill>
          <a:blip r:embed="rId3"/>
          <a:stretch>
            <a:fillRect/>
          </a:stretch>
        </p:blipFill>
        <p:spPr>
          <a:xfrm>
            <a:off x="6807200" y="2026118"/>
            <a:ext cx="4572000" cy="3272475"/>
          </a:xfrm>
        </p:spPr>
      </p:pic>
    </p:spTree>
    <p:extLst>
      <p:ext uri="{BB962C8B-B14F-4D97-AF65-F5344CB8AC3E}">
        <p14:creationId xmlns:p14="http://schemas.microsoft.com/office/powerpoint/2010/main" val="333272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on Coloured Gadgets">
            <a:extLst>
              <a:ext uri="{FF2B5EF4-FFF2-40B4-BE49-F238E27FC236}">
                <a16:creationId xmlns:a16="http://schemas.microsoft.com/office/drawing/2014/main" id="{9F6FBDB1-47B1-B938-7457-932EF6CD5382}"/>
              </a:ext>
            </a:extLst>
          </p:cNvPr>
          <p:cNvPicPr>
            <a:picLocks noChangeAspect="1"/>
          </p:cNvPicPr>
          <p:nvPr/>
        </p:nvPicPr>
        <p:blipFill rotWithShape="1">
          <a:blip r:embed="rId2">
            <a:duotone>
              <a:schemeClr val="bg2">
                <a:shade val="45000"/>
                <a:satMod val="135000"/>
              </a:schemeClr>
              <a:prstClr val="white"/>
            </a:duotone>
            <a:alphaModFix amt="50000"/>
          </a:blip>
          <a:srcRect r="-1" b="20772"/>
          <a:stretch/>
        </p:blipFill>
        <p:spPr>
          <a:xfrm>
            <a:off x="305" y="10"/>
            <a:ext cx="12191695" cy="6857990"/>
          </a:xfrm>
          <a:prstGeom prst="rect">
            <a:avLst/>
          </a:prstGeom>
        </p:spPr>
      </p:pic>
      <p:cxnSp>
        <p:nvCxnSpPr>
          <p:cNvPr id="11" name="Straight Connector 10">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764D200-3C49-0504-2276-761A484FC69D}"/>
              </a:ext>
            </a:extLst>
          </p:cNvPr>
          <p:cNvSpPr>
            <a:spLocks noGrp="1"/>
          </p:cNvSpPr>
          <p:nvPr>
            <p:ph type="title"/>
          </p:nvPr>
        </p:nvSpPr>
        <p:spPr>
          <a:xfrm>
            <a:off x="1451579" y="804519"/>
            <a:ext cx="9603275" cy="1049235"/>
          </a:xfrm>
        </p:spPr>
        <p:txBody>
          <a:bodyPr>
            <a:normAutofit/>
          </a:bodyPr>
          <a:lstStyle/>
          <a:p>
            <a:r>
              <a:rPr lang="en-US" dirty="0"/>
              <a:t>McFadden</a:t>
            </a:r>
            <a:endParaRPr lang="en-IE" dirty="0"/>
          </a:p>
        </p:txBody>
      </p:sp>
      <p:sp>
        <p:nvSpPr>
          <p:cNvPr id="13" name="Rectangle 12">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E3D66C-DFBD-CD0D-2F2D-D56BB46C2581}"/>
              </a:ext>
            </a:extLst>
          </p:cNvPr>
          <p:cNvSpPr>
            <a:spLocks noGrp="1"/>
          </p:cNvSpPr>
          <p:nvPr>
            <p:ph idx="1"/>
          </p:nvPr>
        </p:nvSpPr>
        <p:spPr>
          <a:xfrm>
            <a:off x="1451579" y="2015732"/>
            <a:ext cx="9603275" cy="3450613"/>
          </a:xfrm>
        </p:spPr>
        <p:txBody>
          <a:bodyPr>
            <a:normAutofit/>
          </a:bodyPr>
          <a:lstStyle/>
          <a:p>
            <a:r>
              <a:rPr lang="en-GB" kern="0">
                <a:effectLst/>
                <a:latin typeface="Arial" panose="020B0604020202020204" pitchFamily="34" charset="0"/>
                <a:ea typeface="Times New Roman" panose="02020603050405020304" pitchFamily="18" charset="0"/>
              </a:rPr>
              <a:t>The </a:t>
            </a:r>
            <a:r>
              <a:rPr lang="en-GB" kern="0" err="1">
                <a:effectLst/>
                <a:latin typeface="Arial" panose="020B0604020202020204" pitchFamily="34" charset="0"/>
                <a:ea typeface="Times New Roman" panose="02020603050405020304" pitchFamily="18" charset="0"/>
              </a:rPr>
              <a:t>McFaddan</a:t>
            </a:r>
            <a:r>
              <a:rPr lang="en-GB" kern="0">
                <a:effectLst/>
                <a:latin typeface="Arial" panose="020B0604020202020204" pitchFamily="34" charset="0"/>
                <a:ea typeface="Times New Roman" panose="02020603050405020304" pitchFamily="18" charset="0"/>
              </a:rPr>
              <a:t> Online Music Store will serve as a digital platform that functions as a virtual display for an electronic music shop. This platform will provide consumers with convenient access through a login/register method, allowing them to browse and view all available products categorised accordingly. Additionally, customers will have the ability to add or remove items from their virtual shopping cart and proceed with purchasing their desired products</a:t>
            </a:r>
            <a:endParaRPr lang="en-IE"/>
          </a:p>
        </p:txBody>
      </p:sp>
      <p:pic>
        <p:nvPicPr>
          <p:cNvPr id="15" name="Picture 14">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644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0966-3C4C-DD61-7DB0-9632C35AA918}"/>
              </a:ext>
            </a:extLst>
          </p:cNvPr>
          <p:cNvSpPr>
            <a:spLocks noGrp="1"/>
          </p:cNvSpPr>
          <p:nvPr>
            <p:ph type="title"/>
          </p:nvPr>
        </p:nvSpPr>
        <p:spPr>
          <a:xfrm>
            <a:off x="1451579" y="804519"/>
            <a:ext cx="9603275" cy="1049235"/>
          </a:xfrm>
        </p:spPr>
        <p:txBody>
          <a:bodyPr>
            <a:normAutofit/>
          </a:bodyPr>
          <a:lstStyle/>
          <a:p>
            <a:r>
              <a:rPr lang="en-US"/>
              <a:t>Final Landing page</a:t>
            </a:r>
            <a:endParaRPr lang="en-IE"/>
          </a:p>
        </p:txBody>
      </p:sp>
      <p:grpSp>
        <p:nvGrpSpPr>
          <p:cNvPr id="12" name="Group 11">
            <a:extLst>
              <a:ext uri="{FF2B5EF4-FFF2-40B4-BE49-F238E27FC236}">
                <a16:creationId xmlns:a16="http://schemas.microsoft.com/office/drawing/2014/main" id="{9BBF2CDE-35D9-4B83-8A27-7417A11623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59130" y="2012810"/>
            <a:ext cx="4954206" cy="3453535"/>
            <a:chOff x="7807230" y="2012810"/>
            <a:chExt cx="3251252" cy="3459865"/>
          </a:xfrm>
        </p:grpSpPr>
        <p:sp>
          <p:nvSpPr>
            <p:cNvPr id="13" name="Rectangle 12">
              <a:extLst>
                <a:ext uri="{FF2B5EF4-FFF2-40B4-BE49-F238E27FC236}">
                  <a16:creationId xmlns:a16="http://schemas.microsoft.com/office/drawing/2014/main" id="{86B8A987-6618-4D33-A702-A399F6C297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344FC9-2E16-45B0-8F64-1F4DAECFC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Content Placeholder 4" descr="A screenshot of a guitar shop&#10;&#10;Description automatically generated">
            <a:extLst>
              <a:ext uri="{FF2B5EF4-FFF2-40B4-BE49-F238E27FC236}">
                <a16:creationId xmlns:a16="http://schemas.microsoft.com/office/drawing/2014/main" id="{E5BBFE3F-6E68-7C3F-6D27-729DA8175C9B}"/>
              </a:ext>
            </a:extLst>
          </p:cNvPr>
          <p:cNvPicPr>
            <a:picLocks noChangeAspect="1"/>
          </p:cNvPicPr>
          <p:nvPr/>
        </p:nvPicPr>
        <p:blipFill rotWithShape="1">
          <a:blip r:embed="rId2"/>
          <a:srcRect l="12641" r="13152"/>
          <a:stretch/>
        </p:blipFill>
        <p:spPr>
          <a:xfrm>
            <a:off x="1635739" y="2174242"/>
            <a:ext cx="4613872" cy="3124351"/>
          </a:xfrm>
          <a:prstGeom prst="rect">
            <a:avLst/>
          </a:prstGeom>
        </p:spPr>
      </p:pic>
      <p:pic>
        <p:nvPicPr>
          <p:cNvPr id="3" name="Content Placeholder 4" descr="A screenshot of a computer&#10;&#10;Description automatically generated">
            <a:extLst>
              <a:ext uri="{FF2B5EF4-FFF2-40B4-BE49-F238E27FC236}">
                <a16:creationId xmlns:a16="http://schemas.microsoft.com/office/drawing/2014/main" id="{6809BF34-4DDE-895E-53D1-4C010BC416DD}"/>
              </a:ext>
            </a:extLst>
          </p:cNvPr>
          <p:cNvPicPr>
            <a:picLocks noGrp="1" noChangeAspect="1"/>
          </p:cNvPicPr>
          <p:nvPr>
            <p:ph idx="1"/>
          </p:nvPr>
        </p:nvPicPr>
        <p:blipFill>
          <a:blip r:embed="rId3"/>
          <a:stretch>
            <a:fillRect/>
          </a:stretch>
        </p:blipFill>
        <p:spPr>
          <a:xfrm>
            <a:off x="6589942" y="2012810"/>
            <a:ext cx="4475667" cy="3444839"/>
          </a:xfrm>
        </p:spPr>
      </p:pic>
    </p:spTree>
    <p:extLst>
      <p:ext uri="{BB962C8B-B14F-4D97-AF65-F5344CB8AC3E}">
        <p14:creationId xmlns:p14="http://schemas.microsoft.com/office/powerpoint/2010/main" val="111413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7CDA-F858-EE05-5240-95A84C6F0B7A}"/>
              </a:ext>
            </a:extLst>
          </p:cNvPr>
          <p:cNvSpPr>
            <a:spLocks noGrp="1"/>
          </p:cNvSpPr>
          <p:nvPr>
            <p:ph type="title"/>
          </p:nvPr>
        </p:nvSpPr>
        <p:spPr/>
        <p:txBody>
          <a:bodyPr/>
          <a:lstStyle/>
          <a:p>
            <a:r>
              <a:rPr lang="en-US" dirty="0"/>
              <a:t>Deliverable </a:t>
            </a:r>
            <a:endParaRPr lang="en-IE" dirty="0"/>
          </a:p>
        </p:txBody>
      </p:sp>
      <p:sp>
        <p:nvSpPr>
          <p:cNvPr id="3" name="Content Placeholder 2">
            <a:extLst>
              <a:ext uri="{FF2B5EF4-FFF2-40B4-BE49-F238E27FC236}">
                <a16:creationId xmlns:a16="http://schemas.microsoft.com/office/drawing/2014/main" id="{27877EBA-CACE-157A-4E0D-D30E88B94AC6}"/>
              </a:ext>
            </a:extLst>
          </p:cNvPr>
          <p:cNvSpPr>
            <a:spLocks noGrp="1"/>
          </p:cNvSpPr>
          <p:nvPr>
            <p:ph idx="1"/>
          </p:nvPr>
        </p:nvSpPr>
        <p:spPr/>
        <p:txBody>
          <a:bodyPr/>
          <a:lstStyle/>
          <a:p>
            <a:pPr marL="1143000" lvl="2" indent="-228600">
              <a:spcBef>
                <a:spcPts val="665"/>
              </a:spcBef>
              <a:buSzPts val="1000"/>
              <a:buFont typeface="Symbol" panose="05050102010706020507" pitchFamily="18" charset="2"/>
              <a:buChar char=""/>
              <a:tabLst>
                <a:tab pos="533400" algn="l"/>
                <a:tab pos="534035" algn="l"/>
              </a:tabLst>
            </a:pPr>
            <a:r>
              <a:rPr lang="en-US" sz="1800" dirty="0">
                <a:effectLst/>
                <a:latin typeface="Tahoma" panose="020B0604030504040204" pitchFamily="34" charset="0"/>
                <a:ea typeface="Symbol" panose="05050102010706020507" pitchFamily="18" charset="2"/>
                <a:cs typeface="Symbol" panose="05050102010706020507" pitchFamily="18" charset="2"/>
              </a:rPr>
              <a:t>A</a:t>
            </a:r>
            <a:r>
              <a:rPr lang="en-US" sz="1800" spc="195"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fully</a:t>
            </a:r>
            <a:r>
              <a:rPr lang="en-US" sz="1800" spc="240"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functional</a:t>
            </a:r>
            <a:r>
              <a:rPr lang="en-US" sz="1800" spc="205"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and</a:t>
            </a:r>
            <a:r>
              <a:rPr lang="en-US" sz="1800" spc="230"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responsive</a:t>
            </a:r>
            <a:r>
              <a:rPr lang="en-US" sz="1800" spc="220"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e-commerce</a:t>
            </a:r>
            <a:r>
              <a:rPr lang="en-US" sz="1800" spc="225" dirty="0">
                <a:effectLst/>
                <a:latin typeface="Tahoma" panose="020B0604030504040204" pitchFamily="34" charset="0"/>
                <a:ea typeface="Symbol" panose="05050102010706020507" pitchFamily="18" charset="2"/>
                <a:cs typeface="Symbol" panose="05050102010706020507" pitchFamily="18" charset="2"/>
              </a:rPr>
              <a:t> </a:t>
            </a:r>
            <a:r>
              <a:rPr lang="en-US" sz="1800" spc="-10" dirty="0">
                <a:effectLst/>
                <a:latin typeface="Tahoma" panose="020B0604030504040204" pitchFamily="34" charset="0"/>
                <a:ea typeface="Symbol" panose="05050102010706020507" pitchFamily="18" charset="2"/>
                <a:cs typeface="Symbol" panose="05050102010706020507" pitchFamily="18" charset="2"/>
              </a:rPr>
              <a:t>website</a:t>
            </a:r>
            <a:endParaRPr lang="en-IE" sz="1800" dirty="0">
              <a:effectLst/>
              <a:latin typeface="Tahoma" panose="020B0604030504040204" pitchFamily="34" charset="0"/>
              <a:ea typeface="Symbol" panose="05050102010706020507" pitchFamily="18" charset="2"/>
              <a:cs typeface="Symbol" panose="05050102010706020507" pitchFamily="18" charset="2"/>
            </a:endParaRPr>
          </a:p>
          <a:p>
            <a:pPr marL="1143000" lvl="2" indent="-228600">
              <a:spcBef>
                <a:spcPts val="75"/>
              </a:spcBef>
              <a:buSzPts val="1000"/>
              <a:buFont typeface="Symbol" panose="05050102010706020507" pitchFamily="18" charset="2"/>
              <a:buChar char=""/>
              <a:tabLst>
                <a:tab pos="533400" algn="l"/>
                <a:tab pos="534035" algn="l"/>
              </a:tabLst>
            </a:pPr>
            <a:r>
              <a:rPr lang="en-US" sz="1800" dirty="0">
                <a:effectLst/>
                <a:latin typeface="Tahoma" panose="020B0604030504040204" pitchFamily="34" charset="0"/>
                <a:ea typeface="Symbol" panose="05050102010706020507" pitchFamily="18" charset="2"/>
                <a:cs typeface="Symbol" panose="05050102010706020507" pitchFamily="18" charset="2"/>
              </a:rPr>
              <a:t>A</a:t>
            </a:r>
            <a:r>
              <a:rPr lang="en-US" sz="1800" spc="-90"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customer</a:t>
            </a:r>
            <a:r>
              <a:rPr lang="en-US" sz="1800" spc="-85"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registration</a:t>
            </a:r>
            <a:r>
              <a:rPr lang="en-US" sz="1800" spc="-85"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and</a:t>
            </a:r>
            <a:r>
              <a:rPr lang="en-US" sz="1800" spc="-85"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login</a:t>
            </a:r>
            <a:r>
              <a:rPr lang="en-US" sz="1800" spc="-75" dirty="0">
                <a:effectLst/>
                <a:latin typeface="Tahoma" panose="020B0604030504040204" pitchFamily="34" charset="0"/>
                <a:ea typeface="Symbol" panose="05050102010706020507" pitchFamily="18" charset="2"/>
                <a:cs typeface="Symbol" panose="05050102010706020507" pitchFamily="18" charset="2"/>
              </a:rPr>
              <a:t> </a:t>
            </a:r>
            <a:r>
              <a:rPr lang="en-US" sz="1800" spc="-10" dirty="0">
                <a:effectLst/>
                <a:latin typeface="Tahoma" panose="020B0604030504040204" pitchFamily="34" charset="0"/>
                <a:ea typeface="Symbol" panose="05050102010706020507" pitchFamily="18" charset="2"/>
                <a:cs typeface="Symbol" panose="05050102010706020507" pitchFamily="18" charset="2"/>
              </a:rPr>
              <a:t>system</a:t>
            </a:r>
            <a:endParaRPr lang="en-IE" sz="1800" dirty="0">
              <a:effectLst/>
              <a:latin typeface="Tahoma" panose="020B0604030504040204" pitchFamily="34" charset="0"/>
              <a:ea typeface="Symbol" panose="05050102010706020507" pitchFamily="18" charset="2"/>
              <a:cs typeface="Symbol" panose="05050102010706020507" pitchFamily="18" charset="2"/>
            </a:endParaRPr>
          </a:p>
          <a:p>
            <a:pPr marL="1143000" lvl="2" indent="-228600">
              <a:spcBef>
                <a:spcPts val="100"/>
              </a:spcBef>
              <a:buSzPts val="1000"/>
              <a:buFont typeface="Symbol" panose="05050102010706020507" pitchFamily="18" charset="2"/>
              <a:buChar char=""/>
              <a:tabLst>
                <a:tab pos="533400" algn="l"/>
                <a:tab pos="534035" algn="l"/>
              </a:tabLst>
            </a:pPr>
            <a:r>
              <a:rPr lang="en-US" sz="1800" dirty="0">
                <a:effectLst/>
                <a:latin typeface="Tahoma" panose="020B0604030504040204" pitchFamily="34" charset="0"/>
                <a:ea typeface="Symbol" panose="05050102010706020507" pitchFamily="18" charset="2"/>
                <a:cs typeface="Symbol" panose="05050102010706020507" pitchFamily="18" charset="2"/>
              </a:rPr>
              <a:t>A</a:t>
            </a:r>
            <a:r>
              <a:rPr lang="en-US" sz="1800" spc="-70"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shopping</a:t>
            </a:r>
            <a:r>
              <a:rPr lang="en-US" sz="1800" spc="-60"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cart</a:t>
            </a:r>
            <a:r>
              <a:rPr lang="en-US" sz="1800" spc="-55" dirty="0">
                <a:effectLst/>
                <a:latin typeface="Tahoma" panose="020B0604030504040204" pitchFamily="34" charset="0"/>
                <a:ea typeface="Symbol" panose="05050102010706020507" pitchFamily="18" charset="2"/>
                <a:cs typeface="Symbol" panose="05050102010706020507" pitchFamily="18" charset="2"/>
              </a:rPr>
              <a:t> </a:t>
            </a:r>
            <a:r>
              <a:rPr lang="en-US" sz="1800" spc="-10" dirty="0">
                <a:effectLst/>
                <a:latin typeface="Tahoma" panose="020B0604030504040204" pitchFamily="34" charset="0"/>
                <a:ea typeface="Symbol" panose="05050102010706020507" pitchFamily="18" charset="2"/>
                <a:cs typeface="Symbol" panose="05050102010706020507" pitchFamily="18" charset="2"/>
              </a:rPr>
              <a:t>feature</a:t>
            </a:r>
            <a:endParaRPr lang="en-IE" sz="1800" dirty="0">
              <a:effectLst/>
              <a:latin typeface="Tahoma" panose="020B0604030504040204" pitchFamily="34" charset="0"/>
              <a:ea typeface="Symbol" panose="05050102010706020507" pitchFamily="18" charset="2"/>
              <a:cs typeface="Symbol" panose="05050102010706020507" pitchFamily="18" charset="2"/>
            </a:endParaRPr>
          </a:p>
          <a:p>
            <a:pPr marL="1143000" lvl="2" indent="-228600">
              <a:spcBef>
                <a:spcPts val="100"/>
              </a:spcBef>
              <a:buSzPts val="1000"/>
              <a:buFont typeface="Symbol" panose="05050102010706020507" pitchFamily="18" charset="2"/>
              <a:buChar char=""/>
              <a:tabLst>
                <a:tab pos="533400" algn="l"/>
                <a:tab pos="534035" algn="l"/>
              </a:tabLst>
            </a:pPr>
            <a:r>
              <a:rPr lang="en-US" sz="1800" dirty="0">
                <a:effectLst/>
                <a:latin typeface="Tahoma" panose="020B0604030504040204" pitchFamily="34" charset="0"/>
                <a:ea typeface="Symbol" panose="05050102010706020507" pitchFamily="18" charset="2"/>
                <a:cs typeface="Symbol" panose="05050102010706020507" pitchFamily="18" charset="2"/>
              </a:rPr>
              <a:t>Inventory</a:t>
            </a:r>
            <a:r>
              <a:rPr lang="en-US" sz="1800" spc="-50" dirty="0">
                <a:effectLst/>
                <a:latin typeface="Tahoma" panose="020B0604030504040204" pitchFamily="34" charset="0"/>
                <a:ea typeface="Symbol" panose="05050102010706020507" pitchFamily="18" charset="2"/>
                <a:cs typeface="Symbol" panose="05050102010706020507" pitchFamily="18" charset="2"/>
              </a:rPr>
              <a:t> </a:t>
            </a:r>
            <a:r>
              <a:rPr lang="en-US" sz="1800" dirty="0">
                <a:effectLst/>
                <a:latin typeface="Tahoma" panose="020B0604030504040204" pitchFamily="34" charset="0"/>
                <a:ea typeface="Symbol" panose="05050102010706020507" pitchFamily="18" charset="2"/>
                <a:cs typeface="Symbol" panose="05050102010706020507" pitchFamily="18" charset="2"/>
              </a:rPr>
              <a:t>management </a:t>
            </a:r>
            <a:r>
              <a:rPr lang="en-US" sz="1800" spc="-10" dirty="0">
                <a:effectLst/>
                <a:latin typeface="Tahoma" panose="020B0604030504040204" pitchFamily="34" charset="0"/>
                <a:ea typeface="Symbol" panose="05050102010706020507" pitchFamily="18" charset="2"/>
                <a:cs typeface="Symbol" panose="05050102010706020507" pitchFamily="18" charset="2"/>
              </a:rPr>
              <a:t>(Add/Update/Delete)</a:t>
            </a:r>
            <a:endParaRPr lang="en-IE" sz="1800" dirty="0">
              <a:effectLst/>
              <a:latin typeface="Tahoma" panose="020B0604030504040204" pitchFamily="34" charset="0"/>
              <a:ea typeface="Symbol" panose="05050102010706020507" pitchFamily="18" charset="2"/>
              <a:cs typeface="Symbol" panose="05050102010706020507" pitchFamily="18" charset="2"/>
            </a:endParaRPr>
          </a:p>
          <a:p>
            <a:endParaRPr lang="en-IE" dirty="0"/>
          </a:p>
        </p:txBody>
      </p:sp>
    </p:spTree>
    <p:extLst>
      <p:ext uri="{BB962C8B-B14F-4D97-AF65-F5344CB8AC3E}">
        <p14:creationId xmlns:p14="http://schemas.microsoft.com/office/powerpoint/2010/main" val="179605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03405-8F4D-7DFF-ABB5-8445CA440A5F}"/>
              </a:ext>
            </a:extLst>
          </p:cNvPr>
          <p:cNvSpPr>
            <a:spLocks noGrp="1"/>
          </p:cNvSpPr>
          <p:nvPr>
            <p:ph type="title"/>
          </p:nvPr>
        </p:nvSpPr>
        <p:spPr/>
        <p:txBody>
          <a:bodyPr/>
          <a:lstStyle/>
          <a:p>
            <a:r>
              <a:rPr lang="en-US" dirty="0"/>
              <a:t>Technologies</a:t>
            </a:r>
            <a:endParaRPr lang="en-IE" dirty="0"/>
          </a:p>
        </p:txBody>
      </p:sp>
      <p:sp>
        <p:nvSpPr>
          <p:cNvPr id="3" name="Content Placeholder 2">
            <a:extLst>
              <a:ext uri="{FF2B5EF4-FFF2-40B4-BE49-F238E27FC236}">
                <a16:creationId xmlns:a16="http://schemas.microsoft.com/office/drawing/2014/main" id="{1DFDE8B0-425A-F16E-5A53-41178E389346}"/>
              </a:ext>
            </a:extLst>
          </p:cNvPr>
          <p:cNvSpPr>
            <a:spLocks noGrp="1"/>
          </p:cNvSpPr>
          <p:nvPr>
            <p:ph idx="1"/>
          </p:nvPr>
        </p:nvSpPr>
        <p:spPr/>
        <p:txBody>
          <a:bodyPr>
            <a:normAutofit fontScale="92500" lnSpcReduction="20000"/>
          </a:bodyPr>
          <a:lstStyle/>
          <a:p>
            <a:r>
              <a:rPr lang="en-US" sz="1800" dirty="0">
                <a:effectLst/>
                <a:latin typeface="Tahoma" panose="020B0604030504040204" pitchFamily="34" charset="0"/>
                <a:ea typeface="Tahoma" panose="020B0604030504040204" pitchFamily="34" charset="0"/>
              </a:rPr>
              <a:t>In the task to create our McFadden website, we'll employ a combination of essential technologies to ensure a robust and dynamic platform. For the front-end structure and styling, we'll utilize HTML for the webpage structure and CSS/Bootstrap to craft a distinctive and visually appealing appearance. Moving on to the back-end development, we'll implement the server-side logic using PHP in conjunction with the CodeIgniter framework for a structured and efficient development process.</a:t>
            </a:r>
          </a:p>
          <a:p>
            <a:r>
              <a:rPr lang="en-US" sz="1800" dirty="0">
                <a:effectLst/>
                <a:latin typeface="Tahoma" panose="020B0604030504040204" pitchFamily="34" charset="0"/>
                <a:ea typeface="Tahoma" panose="020B0604030504040204" pitchFamily="34" charset="0"/>
              </a:rPr>
              <a:t>Notepad++ will be our text editor of choice for coding, providing a lightweight and feature-rich environment for web development</a:t>
            </a:r>
            <a:r>
              <a:rPr lang="en-US" sz="1800" dirty="0">
                <a:latin typeface="Tahoma" panose="020B0604030504040204" pitchFamily="34" charset="0"/>
                <a:ea typeface="Tahoma" panose="020B0604030504040204" pitchFamily="34" charset="0"/>
              </a:rPr>
              <a:t>.</a:t>
            </a:r>
          </a:p>
          <a:p>
            <a:r>
              <a:rPr lang="en-US" sz="1800" dirty="0">
                <a:effectLst/>
                <a:latin typeface="Tahoma" panose="020B0604030504040204" pitchFamily="34" charset="0"/>
                <a:ea typeface="Tahoma" panose="020B0604030504040204" pitchFamily="34" charset="0"/>
              </a:rPr>
              <a:t>For the database management aspect, we'll integrate PhpMyAdmin with CodeIgniter to establish a secure and organized database structure. This involves connecting the PhpMyAdmin database to our CodeIgniter project, facilitating seamless data population and retrieval.</a:t>
            </a:r>
            <a:endParaRPr lang="en-IE" dirty="0"/>
          </a:p>
        </p:txBody>
      </p:sp>
    </p:spTree>
    <p:extLst>
      <p:ext uri="{BB962C8B-B14F-4D97-AF65-F5344CB8AC3E}">
        <p14:creationId xmlns:p14="http://schemas.microsoft.com/office/powerpoint/2010/main" val="3152284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792AEC5-BC51-78CA-EBB4-7884F8B0F987}"/>
              </a:ext>
            </a:extLst>
          </p:cNvPr>
          <p:cNvSpPr>
            <a:spLocks noGrp="1"/>
          </p:cNvSpPr>
          <p:nvPr>
            <p:ph type="title"/>
          </p:nvPr>
        </p:nvSpPr>
        <p:spPr>
          <a:xfrm>
            <a:off x="1451580" y="804520"/>
            <a:ext cx="4176511" cy="1049235"/>
          </a:xfrm>
        </p:spPr>
        <p:txBody>
          <a:bodyPr vert="horz" lIns="91440" tIns="45720" rIns="91440" bIns="0" rtlCol="0">
            <a:normAutofit/>
          </a:bodyPr>
          <a:lstStyle/>
          <a:p>
            <a:r>
              <a:rPr lang="en-US" dirty="0"/>
              <a:t>Agile Methodology</a:t>
            </a:r>
          </a:p>
        </p:txBody>
      </p:sp>
      <p:sp>
        <p:nvSpPr>
          <p:cNvPr id="37" name="Rectangle 36">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Content Placeholder 29">
            <a:extLst>
              <a:ext uri="{FF2B5EF4-FFF2-40B4-BE49-F238E27FC236}">
                <a16:creationId xmlns:a16="http://schemas.microsoft.com/office/drawing/2014/main" id="{728A81A2-8F0C-F1D6-B5AF-A6C6FFE442BF}"/>
              </a:ext>
            </a:extLst>
          </p:cNvPr>
          <p:cNvSpPr>
            <a:spLocks noGrp="1"/>
          </p:cNvSpPr>
          <p:nvPr>
            <p:ph idx="1"/>
          </p:nvPr>
        </p:nvSpPr>
        <p:spPr>
          <a:xfrm>
            <a:off x="1451581" y="2015732"/>
            <a:ext cx="4172212" cy="3450613"/>
          </a:xfrm>
        </p:spPr>
        <p:txBody>
          <a:bodyPr>
            <a:normAutofit/>
          </a:bodyPr>
          <a:lstStyle/>
          <a:p>
            <a:pPr lvl="0">
              <a:lnSpc>
                <a:spcPct val="100000"/>
              </a:lnSpc>
            </a:pPr>
            <a:r>
              <a:rPr lang="en-US" dirty="0"/>
              <a:t>Consist in weekly meetings </a:t>
            </a:r>
          </a:p>
          <a:p>
            <a:pPr lvl="0">
              <a:lnSpc>
                <a:spcPct val="100000"/>
              </a:lnSpc>
            </a:pPr>
            <a:r>
              <a:rPr lang="en-US" dirty="0"/>
              <a:t>Choose use cases and complete them </a:t>
            </a:r>
          </a:p>
          <a:p>
            <a:pPr lvl="0">
              <a:lnSpc>
                <a:spcPct val="100000"/>
              </a:lnSpc>
            </a:pPr>
            <a:r>
              <a:rPr lang="en-US" dirty="0"/>
              <a:t>Implementing the feedbacks</a:t>
            </a:r>
          </a:p>
          <a:p>
            <a:pPr lvl="0">
              <a:lnSpc>
                <a:spcPct val="100000"/>
              </a:lnSpc>
            </a:pPr>
            <a:r>
              <a:rPr lang="en-US" dirty="0"/>
              <a:t>Prevent waste of time for both developers and customers.</a:t>
            </a:r>
          </a:p>
          <a:p>
            <a:endParaRPr lang="en-US" dirty="0"/>
          </a:p>
        </p:txBody>
      </p:sp>
      <p:pic>
        <p:nvPicPr>
          <p:cNvPr id="5" name="Content Placeholder 4" descr="A diagram of a process&#10;&#10;Description automatically generated">
            <a:extLst>
              <a:ext uri="{FF2B5EF4-FFF2-40B4-BE49-F238E27FC236}">
                <a16:creationId xmlns:a16="http://schemas.microsoft.com/office/drawing/2014/main" id="{28AA8348-4F74-F375-A841-A8FB3D33BDA9}"/>
              </a:ext>
            </a:extLst>
          </p:cNvPr>
          <p:cNvPicPr>
            <a:picLocks noChangeAspect="1"/>
          </p:cNvPicPr>
          <p:nvPr/>
        </p:nvPicPr>
        <p:blipFill>
          <a:blip r:embed="rId2"/>
          <a:stretch>
            <a:fillRect/>
          </a:stretch>
        </p:blipFill>
        <p:spPr>
          <a:xfrm>
            <a:off x="6244251" y="805583"/>
            <a:ext cx="4660762" cy="4660762"/>
          </a:xfrm>
          <a:prstGeom prst="rect">
            <a:avLst/>
          </a:prstGeom>
        </p:spPr>
      </p:pic>
      <p:pic>
        <p:nvPicPr>
          <p:cNvPr id="39" name="Picture 38">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611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F4294-08CB-D6CB-EAFA-E1CD2ABE6773}"/>
              </a:ext>
            </a:extLst>
          </p:cNvPr>
          <p:cNvSpPr>
            <a:spLocks noGrp="1"/>
          </p:cNvSpPr>
          <p:nvPr>
            <p:ph type="title"/>
          </p:nvPr>
        </p:nvSpPr>
        <p:spPr/>
        <p:txBody>
          <a:bodyPr/>
          <a:lstStyle/>
          <a:p>
            <a:r>
              <a:rPr lang="en-US" dirty="0"/>
              <a:t>Process Overview</a:t>
            </a:r>
            <a:endParaRPr lang="en-IE" dirty="0"/>
          </a:p>
        </p:txBody>
      </p:sp>
      <p:sp>
        <p:nvSpPr>
          <p:cNvPr id="3" name="Content Placeholder 2">
            <a:extLst>
              <a:ext uri="{FF2B5EF4-FFF2-40B4-BE49-F238E27FC236}">
                <a16:creationId xmlns:a16="http://schemas.microsoft.com/office/drawing/2014/main" id="{66F2D6B1-A4CC-A414-BE07-B6B4C5F36526}"/>
              </a:ext>
            </a:extLst>
          </p:cNvPr>
          <p:cNvSpPr>
            <a:spLocks noGrp="1"/>
          </p:cNvSpPr>
          <p:nvPr>
            <p:ph idx="1"/>
          </p:nvPr>
        </p:nvSpPr>
        <p:spPr>
          <a:xfrm>
            <a:off x="1451579" y="1364344"/>
            <a:ext cx="9603275" cy="4102002"/>
          </a:xfrm>
        </p:spPr>
        <p:txBody>
          <a:bodyPr>
            <a:normAutofit/>
          </a:bodyPr>
          <a:lstStyle/>
          <a:p>
            <a:endParaRPr lang="en-US" dirty="0"/>
          </a:p>
          <a:p>
            <a:r>
              <a:rPr lang="en-US" dirty="0"/>
              <a:t>Weekly meetings</a:t>
            </a:r>
          </a:p>
          <a:p>
            <a:pPr marL="457200" indent="-457200">
              <a:buFont typeface="+mj-lt"/>
              <a:buAutoNum type="arabicPeriod"/>
            </a:pPr>
            <a:r>
              <a:rPr lang="en-US" dirty="0"/>
              <a:t>We scheduled weekly meetings to open/ build the communication between the team members. </a:t>
            </a:r>
          </a:p>
          <a:p>
            <a:pPr marL="457200" indent="-457200">
              <a:buFont typeface="+mj-lt"/>
              <a:buAutoNum type="arabicPeriod"/>
            </a:pPr>
            <a:r>
              <a:rPr lang="en-US" dirty="0"/>
              <a:t>We ensured all the members are present to share the progress updates , challenges and upcoming goals for the project.</a:t>
            </a:r>
            <a:r>
              <a:rPr lang="en-IE" dirty="0"/>
              <a:t> </a:t>
            </a:r>
          </a:p>
          <a:p>
            <a:pPr marL="457200" indent="-457200">
              <a:buFont typeface="+mj-lt"/>
              <a:buAutoNum type="arabicPeriod"/>
            </a:pPr>
            <a:r>
              <a:rPr lang="en-IE" dirty="0"/>
              <a:t>This helped us on creating a collaborative environment for effective information exchange.</a:t>
            </a:r>
          </a:p>
          <a:p>
            <a:pPr marL="0" indent="0">
              <a:buNone/>
            </a:pPr>
            <a:endParaRPr lang="en-IE" dirty="0"/>
          </a:p>
          <a:p>
            <a:endParaRPr lang="en-US" dirty="0"/>
          </a:p>
        </p:txBody>
      </p:sp>
    </p:spTree>
    <p:extLst>
      <p:ext uri="{BB962C8B-B14F-4D97-AF65-F5344CB8AC3E}">
        <p14:creationId xmlns:p14="http://schemas.microsoft.com/office/powerpoint/2010/main" val="1748891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CEB9-4CD7-4C4C-CCE7-5D55A8AC800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4263F5C9-74F1-AE7A-047A-A51A04C97423}"/>
              </a:ext>
            </a:extLst>
          </p:cNvPr>
          <p:cNvSpPr>
            <a:spLocks noGrp="1"/>
          </p:cNvSpPr>
          <p:nvPr>
            <p:ph idx="1"/>
          </p:nvPr>
        </p:nvSpPr>
        <p:spPr/>
        <p:txBody>
          <a:bodyPr/>
          <a:lstStyle/>
          <a:p>
            <a:r>
              <a:rPr lang="en-IE" dirty="0"/>
              <a:t>Use cases selection </a:t>
            </a:r>
          </a:p>
          <a:p>
            <a:pPr marL="457200" indent="-457200">
              <a:buFont typeface="+mj-lt"/>
              <a:buAutoNum type="arabicPeriod"/>
            </a:pPr>
            <a:r>
              <a:rPr lang="en-IE" dirty="0"/>
              <a:t>We prioritised use cases based on strategic goals and customer priorities.</a:t>
            </a:r>
          </a:p>
          <a:p>
            <a:pPr marL="457200" indent="-457200">
              <a:buFont typeface="+mj-lt"/>
              <a:buAutoNum type="arabicPeriod"/>
            </a:pPr>
            <a:r>
              <a:rPr lang="en-US" dirty="0"/>
              <a:t>We made sure each member choose a manageable number of use cases that they will implement in the project aligning with the customer needs and that it meets the project objectives.</a:t>
            </a:r>
          </a:p>
          <a:p>
            <a:pPr marL="457200" indent="-457200">
              <a:buFont typeface="+mj-lt"/>
              <a:buAutoNum type="arabicPeriod"/>
            </a:pPr>
            <a:r>
              <a:rPr lang="en-US" dirty="0"/>
              <a:t>This process allowed us to break things down and use what we have wisely and work in a way that helps us get better fast.</a:t>
            </a:r>
            <a:endParaRPr lang="en-IE" dirty="0"/>
          </a:p>
        </p:txBody>
      </p:sp>
    </p:spTree>
    <p:extLst>
      <p:ext uri="{BB962C8B-B14F-4D97-AF65-F5344CB8AC3E}">
        <p14:creationId xmlns:p14="http://schemas.microsoft.com/office/powerpoint/2010/main" val="156809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0C9E-E803-9546-B4E2-45AF83B5814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97451FA5-4D0D-6B5C-12AD-2B565EEE4494}"/>
              </a:ext>
            </a:extLst>
          </p:cNvPr>
          <p:cNvSpPr>
            <a:spLocks noGrp="1"/>
          </p:cNvSpPr>
          <p:nvPr>
            <p:ph idx="1"/>
          </p:nvPr>
        </p:nvSpPr>
        <p:spPr/>
        <p:txBody>
          <a:bodyPr/>
          <a:lstStyle/>
          <a:p>
            <a:r>
              <a:rPr lang="en-US" dirty="0"/>
              <a:t>Feedback Integration</a:t>
            </a:r>
          </a:p>
          <a:p>
            <a:pPr marL="457200" indent="-457200">
              <a:buFont typeface="+mj-lt"/>
              <a:buAutoNum type="arabicPeriod"/>
            </a:pPr>
            <a:r>
              <a:rPr lang="en-US" dirty="0"/>
              <a:t>We collected feedbacks from both group members and customer at the weekly meetings allowing us to improve the project quickly using helpful suggestions.</a:t>
            </a:r>
            <a:r>
              <a:rPr lang="en-IE" dirty="0"/>
              <a:t> This resulting an adaptive mindset for continuous improvement.</a:t>
            </a:r>
          </a:p>
          <a:p>
            <a:pPr marL="457200" indent="-457200">
              <a:buFont typeface="+mj-lt"/>
              <a:buAutoNum type="arabicPeriod"/>
            </a:pPr>
            <a:r>
              <a:rPr lang="en-IE" dirty="0"/>
              <a:t>This proactive identification and resolution of issues prevented us from unnecessary time wastage</a:t>
            </a:r>
            <a:endParaRPr lang="en-US" dirty="0"/>
          </a:p>
        </p:txBody>
      </p:sp>
    </p:spTree>
    <p:extLst>
      <p:ext uri="{BB962C8B-B14F-4D97-AF65-F5344CB8AC3E}">
        <p14:creationId xmlns:p14="http://schemas.microsoft.com/office/powerpoint/2010/main" val="2654826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E"/>
          </a:p>
        </p:txBody>
      </p:sp>
      <p:pic>
        <p:nvPicPr>
          <p:cNvPr id="15" name="Picture 1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4F15E5-879C-2BCC-A7F0-0ACB86A86726}"/>
              </a:ext>
            </a:extLst>
          </p:cNvPr>
          <p:cNvPicPr>
            <a:picLocks noChangeAspect="1"/>
          </p:cNvPicPr>
          <p:nvPr/>
        </p:nvPicPr>
        <p:blipFill rotWithShape="1">
          <a:blip r:embed="rId3">
            <a:duotone>
              <a:schemeClr val="bg2">
                <a:shade val="45000"/>
                <a:satMod val="135000"/>
              </a:schemeClr>
              <a:prstClr val="white"/>
            </a:duotone>
            <a:alphaModFix amt="50000"/>
          </a:blip>
          <a:srcRect r="-1" b="15728"/>
          <a:stretch/>
        </p:blipFill>
        <p:spPr>
          <a:xfrm>
            <a:off x="305" y="10"/>
            <a:ext cx="12191695" cy="6857990"/>
          </a:xfrm>
          <a:prstGeom prst="rect">
            <a:avLst/>
          </a:prstGeom>
        </p:spPr>
      </p:pic>
      <p:sp>
        <p:nvSpPr>
          <p:cNvPr id="23" name="Rectangle 22">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5B424-058E-E8DB-3DC5-77E6414144A5}"/>
              </a:ext>
            </a:extLst>
          </p:cNvPr>
          <p:cNvSpPr>
            <a:spLocks noGrp="1"/>
          </p:cNvSpPr>
          <p:nvPr>
            <p:ph type="title"/>
          </p:nvPr>
        </p:nvSpPr>
        <p:spPr>
          <a:xfrm>
            <a:off x="2417779" y="802298"/>
            <a:ext cx="8637073" cy="2541431"/>
          </a:xfrm>
        </p:spPr>
        <p:txBody>
          <a:bodyPr vert="horz" lIns="91440" tIns="45720" rIns="91440" bIns="0" rtlCol="0" anchor="b">
            <a:normAutofit/>
          </a:bodyPr>
          <a:lstStyle/>
          <a:p>
            <a:r>
              <a:rPr lang="en-US" sz="6600"/>
              <a:t>Product Backlog</a:t>
            </a:r>
          </a:p>
        </p:txBody>
      </p:sp>
      <p:cxnSp>
        <p:nvCxnSpPr>
          <p:cNvPr id="25" name="Straight Connector 24">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31540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Gallery</Template>
  <TotalTime>0</TotalTime>
  <Words>977</Words>
  <Application>Microsoft Office PowerPoint</Application>
  <PresentationFormat>Widescreen</PresentationFormat>
  <Paragraphs>63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Calibri</vt:lpstr>
      <vt:lpstr>Gill Sans MT</vt:lpstr>
      <vt:lpstr>Segoe UI</vt:lpstr>
      <vt:lpstr>Symbol</vt:lpstr>
      <vt:lpstr>Tahoma</vt:lpstr>
      <vt:lpstr>Gallery</vt:lpstr>
      <vt:lpstr>McFadden Project Presentation</vt:lpstr>
      <vt:lpstr>McFadden</vt:lpstr>
      <vt:lpstr>Deliverable </vt:lpstr>
      <vt:lpstr>Technologies</vt:lpstr>
      <vt:lpstr>Agile Methodology</vt:lpstr>
      <vt:lpstr>Process Overview</vt:lpstr>
      <vt:lpstr>PowerPoint Presentation</vt:lpstr>
      <vt:lpstr>PowerPoint Presentation</vt:lpstr>
      <vt:lpstr>Product Backlog</vt:lpstr>
      <vt:lpstr>PowerPoint Presentation</vt:lpstr>
      <vt:lpstr>PowerPoint Presentation</vt:lpstr>
      <vt:lpstr>Use CASES</vt:lpstr>
      <vt:lpstr>Use Cases Example</vt:lpstr>
      <vt:lpstr>DataBase ERD diagram</vt:lpstr>
      <vt:lpstr>Why ERD?</vt:lpstr>
      <vt:lpstr>PowerPoint Presentation</vt:lpstr>
      <vt:lpstr>PowerPoint Presentation</vt:lpstr>
      <vt:lpstr>MoodBoard</vt:lpstr>
      <vt:lpstr>Landing page prototype </vt:lpstr>
      <vt:lpstr>Final Landing 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McFladden Project Presentation</dc:title>
  <dc:creator>K00274622: Madalina Radu</dc:creator>
  <cp:lastModifiedBy>K00274622: Madalina Radu</cp:lastModifiedBy>
  <cp:revision>4</cp:revision>
  <dcterms:created xsi:type="dcterms:W3CDTF">2023-10-21T18:27:06Z</dcterms:created>
  <dcterms:modified xsi:type="dcterms:W3CDTF">2023-12-01T20:51:46Z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